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90" r:id="rId4"/>
    <p:sldId id="333" r:id="rId5"/>
    <p:sldId id="299" r:id="rId6"/>
    <p:sldId id="298" r:id="rId7"/>
    <p:sldId id="300" r:id="rId8"/>
    <p:sldId id="331" r:id="rId9"/>
    <p:sldId id="332" r:id="rId10"/>
    <p:sldId id="325" r:id="rId11"/>
    <p:sldId id="326" r:id="rId12"/>
    <p:sldId id="327" r:id="rId13"/>
    <p:sldId id="328" r:id="rId14"/>
    <p:sldId id="271" r:id="rId15"/>
    <p:sldId id="334" r:id="rId16"/>
    <p:sldId id="313" r:id="rId17"/>
    <p:sldId id="342" r:id="rId18"/>
    <p:sldId id="343" r:id="rId19"/>
    <p:sldId id="344" r:id="rId20"/>
    <p:sldId id="315" r:id="rId21"/>
    <p:sldId id="340" r:id="rId22"/>
    <p:sldId id="341" r:id="rId23"/>
    <p:sldId id="319" r:id="rId24"/>
    <p:sldId id="339" r:id="rId25"/>
    <p:sldId id="320" r:id="rId26"/>
    <p:sldId id="337" r:id="rId27"/>
    <p:sldId id="321" r:id="rId28"/>
    <p:sldId id="345" r:id="rId29"/>
    <p:sldId id="346" r:id="rId30"/>
    <p:sldId id="302" r:id="rId31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B4A8"/>
    <a:srgbClr val="FECEC6"/>
    <a:srgbClr val="FEC4BA"/>
    <a:srgbClr val="FF4784"/>
    <a:srgbClr val="FEA798"/>
    <a:srgbClr val="FFDDE8"/>
    <a:srgbClr val="FFC1D6"/>
    <a:srgbClr val="FFCDDE"/>
    <a:srgbClr val="FFABC7"/>
    <a:srgbClr val="FF8B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26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87;87&#1085;\&#1052;&#1086;&#1080;%20&#1076;&#1086;&#1082;&#1091;&#1084;&#1077;&#1085;&#1090;&#1099;\&#1059;&#1059;&#1059;\&#1044;&#1083;&#1103;%20&#1042;&#1050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Россия </c:v>
                </c:pt>
                <c:pt idx="1">
                  <c:v>Армения </c:v>
                </c:pt>
                <c:pt idx="2">
                  <c:v>Беларусь </c:v>
                </c:pt>
                <c:pt idx="3">
                  <c:v>Молдавия </c:v>
                </c:pt>
                <c:pt idx="4">
                  <c:v>Казахстан </c:v>
                </c:pt>
                <c:pt idx="5">
                  <c:v>Азербайджан </c:v>
                </c:pt>
                <c:pt idx="6">
                  <c:v>Украина </c:v>
                </c:pt>
                <c:pt idx="7">
                  <c:v>Узбекистан </c:v>
                </c:pt>
                <c:pt idx="8">
                  <c:v>Киргизия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147</c:v>
                </c:pt>
                <c:pt idx="1">
                  <c:v>110</c:v>
                </c:pt>
                <c:pt idx="2">
                  <c:v>51</c:v>
                </c:pt>
                <c:pt idx="3">
                  <c:v>36</c:v>
                </c:pt>
                <c:pt idx="4">
                  <c:v>35</c:v>
                </c:pt>
                <c:pt idx="5">
                  <c:v>34</c:v>
                </c:pt>
                <c:pt idx="6">
                  <c:v>16</c:v>
                </c:pt>
                <c:pt idx="7">
                  <c:v>18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Россия </c:v>
                </c:pt>
                <c:pt idx="1">
                  <c:v>Армения </c:v>
                </c:pt>
                <c:pt idx="2">
                  <c:v>Беларусь </c:v>
                </c:pt>
                <c:pt idx="3">
                  <c:v>Молдавия </c:v>
                </c:pt>
                <c:pt idx="4">
                  <c:v>Казахстан </c:v>
                </c:pt>
                <c:pt idx="5">
                  <c:v>Азербайджан </c:v>
                </c:pt>
                <c:pt idx="6">
                  <c:v>Украина </c:v>
                </c:pt>
                <c:pt idx="7">
                  <c:v>Узбекистан </c:v>
                </c:pt>
                <c:pt idx="8">
                  <c:v>Киргизия 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42853</c:v>
                </c:pt>
                <c:pt idx="1">
                  <c:v>1291</c:v>
                </c:pt>
                <c:pt idx="2">
                  <c:v>4779</c:v>
                </c:pt>
                <c:pt idx="3">
                  <c:v>2378</c:v>
                </c:pt>
                <c:pt idx="4">
                  <c:v>1661</c:v>
                </c:pt>
                <c:pt idx="5">
                  <c:v>1373</c:v>
                </c:pt>
                <c:pt idx="6">
                  <c:v>5449</c:v>
                </c:pt>
                <c:pt idx="7">
                  <c:v>1495</c:v>
                </c:pt>
                <c:pt idx="8">
                  <c:v>554</c:v>
                </c:pt>
              </c:numCache>
            </c:numRef>
          </c:val>
        </c:ser>
        <c:dLbls/>
        <c:axId val="76860032"/>
        <c:axId val="78152064"/>
      </c:barChart>
      <c:catAx>
        <c:axId val="768600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8152064"/>
        <c:crosses val="autoZero"/>
        <c:auto val="1"/>
        <c:lblAlgn val="ctr"/>
        <c:lblOffset val="100"/>
      </c:catAx>
      <c:valAx>
        <c:axId val="78152064"/>
        <c:scaling>
          <c:logBase val="10"/>
          <c:orientation val="minMax"/>
        </c:scaling>
        <c:axPos val="l"/>
        <c:majorGridlines/>
        <c:numFmt formatCode="General" sourceLinked="1"/>
        <c:tickLblPos val="nextTo"/>
        <c:crossAx val="76860032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0083-7084-44DA-BD40-811EF73BF58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C9775-EC0B-4211-AF69-81CDFCC64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28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4DE77-5EA9-4D0C-BC63-56E586A7826C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4701C-3737-4EBC-BD62-08B99D0CA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99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80" baseline="0" dirty="0" smtClean="0">
                <a:solidFill>
                  <a:srgbClr val="FF0000"/>
                </a:solidFill>
              </a:rPr>
              <a:t>Данные по Республике Беларусь – на 18.04.2020</a:t>
            </a:r>
            <a:endParaRPr lang="ru-RU" sz="1880" baseline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F48E-3287-4654-B2AD-0D092402016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1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701C-3737-4EBC-BD62-08B99D0CA0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68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C5-7CD5-4CBA-9E7F-0AFBFE08E91E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15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240D-0E24-4410-8F34-67154C55CA9D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08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F977-2F3D-49BF-A1F3-13E91B9F5923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33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4719-1400-4CE0-90E3-00BE41468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57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6F89-7B13-48DB-B5B5-49AE92A06B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4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954-9585-45E9-AC33-64D3A276D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13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D320-E2B2-46AE-92FE-1F5FF1204D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17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48D8-34B2-4859-9AE4-626F83BDE0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99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D30-E7C2-4F36-9448-536E17EC9D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910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D342-8F95-439D-B7EC-DBEE26D7E2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00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F26E-3979-41F9-8F27-B22AFFC765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27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4C8A-5CD5-40D6-A4C8-6D5886680D32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97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2C1-B91C-423D-AC65-1E589ECDD4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56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8C36-956C-417C-B1F2-8BA947A7B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09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C0F0-09E5-4CFE-A131-55AC26C1C6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90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CEF7-89E1-48F9-9283-882855909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797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75C5-54E0-4E8C-BEDD-4B75F258B4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186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94B2-540A-42BB-AB6D-4BCA89BCB9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899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2B7B-20D2-46F1-B7C3-6D5453EFD4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820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5AA5-54EE-4F9D-9EFC-B9CD84DC4E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406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F154-DBAE-4DA3-87EB-F62858058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941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873A-F09F-4E20-9864-CD15E2F389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37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11A8-A0B3-4CD3-B3E0-3B601F672D0E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131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106-208F-452D-9363-DF69E6272F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709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B9E-4591-422F-8AF0-10DA247648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080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F2C6-4FDB-435A-A99A-1CC16CC0C1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36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A305-D04B-4594-AB88-A429B35A67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81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4C0C-B460-41AC-B091-F20467103127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0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032D-BD4D-4D33-B2EA-B59E513DECD3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1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62D-6F76-4A87-9E8C-1797356C9F13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91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F385-083D-42C9-8895-663C5D356FDB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60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47A2-B376-49BC-9E85-27840C33BDEC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66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060-C903-48BF-B0E4-C2428336079E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19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58FE-2903-4AE7-B792-2D9E4027226D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2531-E408-4364-B5EB-002B8A3D5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3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5BC74-0F8D-4D9B-84A6-AA248CA66A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1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FE74-E8CF-475E-9DDA-881F66E4B7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3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309" y="1677044"/>
            <a:ext cx="10668000" cy="26732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О динамике изменения </a:t>
            </a:r>
            <a:r>
              <a:rPr lang="ru-RU" sz="4600" b="1" dirty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эпидемиологической ситуации по COVID-19 </a:t>
            </a:r>
            <a:r>
              <a:rPr lang="ru-RU" sz="4600" b="1" dirty="0" smtClean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600" b="1" dirty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мире и на территории государств – участников СНГ </a:t>
            </a:r>
            <a:r>
              <a:rPr lang="ru-RU" sz="4600" b="1" dirty="0" smtClean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и  принимаемым противоэпидемическим мерам </a:t>
            </a:r>
            <a:endParaRPr lang="ru-RU" sz="4600" b="1" dirty="0">
              <a:solidFill>
                <a:srgbClr val="030C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100" b="1" dirty="0">
              <a:solidFill>
                <a:srgbClr val="030B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100" b="1" dirty="0">
              <a:solidFill>
                <a:srgbClr val="030B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5" y="556053"/>
            <a:ext cx="8521143" cy="62242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i="1" dirty="0" smtClean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Внеочередное   </a:t>
            </a:r>
            <a:r>
              <a:rPr lang="ru-RU" sz="2000" b="1" i="1" dirty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заседание Координационного совета по проблемам санитарной охраны территорий государств-участников </a:t>
            </a:r>
            <a:r>
              <a:rPr lang="ru-RU" sz="2000" b="1" i="1" dirty="0" smtClean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СНГ в режиме ВКС</a:t>
            </a:r>
            <a:endParaRPr lang="ru-RU" sz="2000" b="1" i="1" dirty="0">
              <a:solidFill>
                <a:srgbClr val="030C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309" y="88924"/>
            <a:ext cx="1213404" cy="12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27927" y="5569054"/>
            <a:ext cx="608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21 апреля 2020 года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01455" y="4599612"/>
            <a:ext cx="789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Карнаухов И.Г., секретарь Координационного совета, заведующий отделом эпидемиологии </a:t>
            </a:r>
            <a:r>
              <a:rPr lang="ru-RU" sz="2000" dirty="0" err="1" smtClean="0"/>
              <a:t>РосНИПЧИ</a:t>
            </a:r>
            <a:r>
              <a:rPr lang="ru-RU" sz="2000" dirty="0" smtClean="0"/>
              <a:t> «Микроб»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3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445" y="764704"/>
            <a:ext cx="9889099" cy="580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7381" y="188641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Смертность от </a:t>
            </a:r>
            <a:r>
              <a:rPr lang="en-US" sz="3200" b="1" dirty="0" smtClean="0"/>
              <a:t>COVID-19 </a:t>
            </a:r>
            <a:r>
              <a:rPr lang="ru-RU" sz="3200" b="1" dirty="0" smtClean="0"/>
              <a:t>на 100 тыс. населения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10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6381329"/>
            <a:ext cx="1123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*по данным сайта </a:t>
            </a:r>
            <a:r>
              <a:rPr lang="en-US" sz="1400" dirty="0" smtClean="0"/>
              <a:t>worldometers.info </a:t>
            </a:r>
            <a:r>
              <a:rPr lang="ru-RU" sz="1400" dirty="0" smtClean="0"/>
              <a:t>на 18.04.2020 г. 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5" y="764705"/>
            <a:ext cx="981498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7381" y="188641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Количество проведённых тестов на </a:t>
            </a:r>
            <a:r>
              <a:rPr lang="en-US" sz="3200" b="1" dirty="0"/>
              <a:t>COVID-19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23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3502" y="180363"/>
            <a:ext cx="1059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Лабораторное тестирование на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COVID-19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Российской Федерации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6895" y="1650670"/>
            <a:ext cx="4548248" cy="3051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По состоянию на 20.04.2020 в Российской Федерации проведено  более 1,94 млн тестов на </a:t>
            </a:r>
            <a:r>
              <a:rPr lang="ru-RU" sz="2400" b="1" dirty="0">
                <a:solidFill>
                  <a:prstClr val="black"/>
                </a:solidFill>
              </a:rPr>
              <a:t>COVID-19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1319" y="973778"/>
            <a:ext cx="5060868" cy="2505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Удельный вес бессимптомных форм заболевания среди лиц с лабораторно подтвержденным диагнозом  в РФ возрос с 20% две недели назад до 50 % на текущий момент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1319" y="3677392"/>
            <a:ext cx="5060868" cy="2505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Показатель летальности от </a:t>
            </a:r>
            <a:r>
              <a:rPr lang="ru-RU" sz="2400" dirty="0" smtClean="0">
                <a:solidFill>
                  <a:prstClr val="black"/>
                </a:solidFill>
              </a:rPr>
              <a:t>COVID-19 в России  не превышал 0,9 %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Количество выздоровевших превышает количество летальных случаев в 9 – 10 раз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772561">
            <a:off x="5269750" y="3880770"/>
            <a:ext cx="1028474" cy="7718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676030">
            <a:off x="5309168" y="1840675"/>
            <a:ext cx="1028474" cy="7718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8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олбиковая пол возра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740" y="1032902"/>
            <a:ext cx="9037549" cy="523859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87418" y="1625599"/>
          <a:ext cx="1481625" cy="931888"/>
        </p:xfrm>
        <a:graphic>
          <a:graphicData uri="http://schemas.openxmlformats.org/drawingml/2006/table">
            <a:tbl>
              <a:tblPr/>
              <a:tblGrid>
                <a:gridCol w="791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0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8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Средний возраст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Женщины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Мужчины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00218" y="3524629"/>
            <a:ext cx="969817" cy="40082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Женщины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83595" y="3020632"/>
            <a:ext cx="1007823" cy="341404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Мужчины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E5219A-9483-42DD-8D85-E8E7CC1F2A87}"/>
              </a:ext>
            </a:extLst>
          </p:cNvPr>
          <p:cNvSpPr txBox="1"/>
          <p:nvPr/>
        </p:nvSpPr>
        <p:spPr>
          <a:xfrm>
            <a:off x="8187506" y="1856322"/>
            <a:ext cx="836421" cy="2506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Text" lastClr="000000"/>
            </a:solidFill>
          </a:ln>
        </p:spPr>
        <p:txBody>
          <a:bodyPr wrap="square" lIns="65306" tIns="32653" rIns="65306" bIns="32653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 =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23121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47273" y="266378"/>
            <a:ext cx="8063345" cy="40821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29" tIns="45715" rIns="91429" bIns="45715" rtlCol="0" anchor="ctr">
            <a:noAutofit/>
          </a:bodyPr>
          <a:lstStyle/>
          <a:p>
            <a:pPr marL="0" marR="0" lvl="0" indent="0" algn="ctr" defTabSz="9142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Структура заболевших по полу 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возрасту в России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10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68" y="3926606"/>
            <a:ext cx="6851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</a:rPr>
              <a:t>Указ Президента РФ от 2 апреля 2020 г. N 239 "О мерах по обеспечению санитарно-эпидемиологического благополучия населения на территории Российской Федерации в связи с распространением новой </a:t>
            </a:r>
            <a:r>
              <a:rPr lang="ru-RU" sz="2000" b="1" dirty="0" err="1">
                <a:solidFill>
                  <a:prstClr val="black"/>
                </a:solidFill>
              </a:rPr>
              <a:t>коронавирусной</a:t>
            </a:r>
            <a:r>
              <a:rPr lang="ru-RU" sz="2000" b="1" dirty="0">
                <a:solidFill>
                  <a:prstClr val="black"/>
                </a:solidFill>
              </a:rPr>
              <a:t> инфекции (COVID-19</a:t>
            </a:r>
            <a:r>
              <a:rPr lang="ru-RU" sz="2000" b="1" dirty="0" smtClean="0">
                <a:solidFill>
                  <a:prstClr val="black"/>
                </a:solidFill>
              </a:rPr>
              <a:t>)» -</a:t>
            </a:r>
          </a:p>
          <a:p>
            <a:pPr algn="just"/>
            <a:endParaRPr lang="ru-RU" sz="2000" b="1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b="1" dirty="0" smtClean="0">
                <a:solidFill>
                  <a:prstClr val="black"/>
                </a:solidFill>
              </a:rPr>
              <a:t>Установлены нерабочие дни  </a:t>
            </a:r>
            <a:r>
              <a:rPr lang="ru-RU" sz="2000" b="1" dirty="0">
                <a:solidFill>
                  <a:prstClr val="black"/>
                </a:solidFill>
              </a:rPr>
              <a:t>с 4 по 30 апреля 2020 г. </a:t>
            </a:r>
            <a:r>
              <a:rPr lang="ru-RU" sz="2000" b="1" dirty="0" smtClean="0">
                <a:solidFill>
                  <a:prstClr val="black"/>
                </a:solidFill>
              </a:rPr>
              <a:t>включительно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9505" y="475014"/>
            <a:ext cx="6816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25 марта 2020 г </a:t>
            </a:r>
            <a:r>
              <a:rPr lang="ru-RU" sz="2400" dirty="0" smtClean="0">
                <a:solidFill>
                  <a:prstClr val="black"/>
                </a:solidFill>
              </a:rPr>
              <a:t>– обращение Президента Российской Федерации к нации:</a:t>
            </a: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- с 30 марта по 03.04.2020 г. – нерабочая неделя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- меры поддержки граждан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 - меры </a:t>
            </a:r>
            <a:r>
              <a:rPr lang="ru-RU" sz="2400" dirty="0">
                <a:solidFill>
                  <a:prstClr val="black"/>
                </a:solidFill>
              </a:rPr>
              <a:t>поддержки </a:t>
            </a:r>
            <a:r>
              <a:rPr lang="ru-RU" sz="2400" dirty="0" smtClean="0">
                <a:solidFill>
                  <a:prstClr val="black"/>
                </a:solidFill>
              </a:rPr>
              <a:t>экономики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227" y="3218315"/>
            <a:ext cx="4552140" cy="25795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30" y="140383"/>
            <a:ext cx="3580279" cy="358027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54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685" y="1758991"/>
            <a:ext cx="70261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09.04.2020 </a:t>
            </a:r>
            <a:r>
              <a:rPr lang="ru-RU" dirty="0" smtClean="0"/>
              <a:t> </a:t>
            </a:r>
            <a:r>
              <a:rPr lang="ru-RU" b="1" dirty="0"/>
              <a:t>Совещание</a:t>
            </a:r>
            <a:r>
              <a:rPr lang="ru-RU" dirty="0"/>
              <a:t> об организации возвращения российских граждан из-за рубежа </a:t>
            </a:r>
            <a:endParaRPr lang="ru-RU" dirty="0" smtClean="0"/>
          </a:p>
          <a:p>
            <a:r>
              <a:rPr lang="ru-RU" dirty="0" smtClean="0"/>
              <a:t>Оперативным </a:t>
            </a:r>
            <a:r>
              <a:rPr lang="ru-RU" dirty="0"/>
              <a:t>штабом утверждён план-график </a:t>
            </a:r>
            <a:r>
              <a:rPr lang="ru-RU" dirty="0" smtClean="0"/>
              <a:t>авиарейсов. </a:t>
            </a:r>
            <a:r>
              <a:rPr lang="ru-RU" dirty="0"/>
              <a:t>Рейсы уже выполняются. На время, пока гражданин остаётся за границей, ему будет выплачиваться помощь. Правительство приняло соответствующее решение – на эти цели </a:t>
            </a:r>
            <a:r>
              <a:rPr lang="ru-RU" dirty="0" smtClean="0"/>
              <a:t>выделены финансы. </a:t>
            </a:r>
          </a:p>
          <a:p>
            <a:endParaRPr lang="ru-RU" dirty="0"/>
          </a:p>
          <a:p>
            <a:r>
              <a:rPr lang="ru-RU" b="1" dirty="0" smtClean="0"/>
              <a:t>13.04.2020 </a:t>
            </a:r>
            <a:r>
              <a:rPr lang="ru-RU" dirty="0"/>
              <a:t>Оперативное совещание с вице-премьерами о выделении финансов на выплаты </a:t>
            </a:r>
            <a:r>
              <a:rPr lang="ru-RU" dirty="0" smtClean="0"/>
              <a:t>медикам, на оснащение и перепрофилирование коечного фонда медицинских организаций в моногородах и т.д.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7513" y="719808"/>
            <a:ext cx="4637944" cy="2608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0696" y="3736456"/>
            <a:ext cx="960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6685" y="3274791"/>
            <a:ext cx="1133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685" y="827967"/>
            <a:ext cx="633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Правительство Российской </a:t>
            </a:r>
            <a:r>
              <a:rPr lang="ru-RU" sz="2800" b="1" dirty="0"/>
              <a:t>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4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0616" y="185439"/>
            <a:ext cx="7720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Решения Правительства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8804" y="708659"/>
            <a:ext cx="978694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План первоочередных мероприятий (действий) по обеспечению устойчивого развития экономики в условиях ухудшения ситуации в связи с распространением новой </a:t>
            </a:r>
            <a:r>
              <a:rPr lang="ru-RU" sz="1700" dirty="0" err="1"/>
              <a:t>коронавирусной</a:t>
            </a:r>
            <a:r>
              <a:rPr lang="ru-RU" sz="1700" dirty="0"/>
              <a:t> инфекции от 17 марта 2020 года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Постановление </a:t>
            </a:r>
            <a:r>
              <a:rPr lang="ru-RU" sz="1700" dirty="0"/>
              <a:t>Правительства Российской Федерации от 18.03.2020 № 299 «О внесении изменений в Правила государственной регистрации медицинских изделий</a:t>
            </a:r>
            <a:r>
              <a:rPr lang="ru-RU" sz="17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Распоряжение Правительства Российской Федерации от 18.03.2020 № 648-р о выделении средств из резервного фонда Правительства Российской Федерации на финансовую поддержку медицинских работников, участвующих в оказании медицинской помощи гражданам, у которых выявлена новая </a:t>
            </a:r>
            <a:r>
              <a:rPr lang="ru-RU" sz="1700" dirty="0" err="1"/>
              <a:t>коронавирусная</a:t>
            </a:r>
            <a:r>
              <a:rPr lang="ru-RU" sz="1700" dirty="0"/>
              <a:t> инфекция, и лицам из групп риска заражения такой </a:t>
            </a:r>
            <a:r>
              <a:rPr lang="ru-RU" sz="1700" dirty="0" smtClean="0"/>
              <a:t>инфекцией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Постановление Правительства Российской Федерации от 18.03.2020 № 294 «Об утверждении Временных правил оформления листков нетрудоспособности, назначения и выплаты пособий по временной нетрудоспособности в случае карантина</a:t>
            </a:r>
            <a:r>
              <a:rPr lang="ru-RU" sz="17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Распоряжение Правительства Российской Федерации от 25.03.2020 № 730-р о неприменении временных ограничений въезда в Российскую Федерацию для отдельных категорий иностранных граждан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Распоряжение Правительства Российской Федерации от 25.03.2020 № 723-р о выделении средств из резервного фонда Правительства России на разработку средств профилактики и диагностики новой </a:t>
            </a:r>
            <a:r>
              <a:rPr lang="ru-RU" sz="1700" dirty="0" err="1"/>
              <a:t>коронавирусной</a:t>
            </a:r>
            <a:r>
              <a:rPr lang="ru-RU" sz="1700" dirty="0"/>
              <a:t> </a:t>
            </a:r>
            <a:r>
              <a:rPr lang="ru-RU" sz="1700" dirty="0" smtClean="0"/>
              <a:t>инфекции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/>
              <a:t>Постановление Правительства Российской Федерации №507 от 15.04.20202 </a:t>
            </a:r>
            <a:r>
              <a:rPr lang="ru-RU" sz="1700" dirty="0" smtClean="0"/>
              <a:t>«О </a:t>
            </a:r>
            <a:r>
              <a:rPr lang="ru-RU" sz="1700" dirty="0"/>
              <a:t>временном порядке распределения в Российской Федерации тест-систем для диагностики новой </a:t>
            </a:r>
            <a:r>
              <a:rPr lang="ru-RU" sz="1700" dirty="0" err="1"/>
              <a:t>коронавирусной</a:t>
            </a:r>
            <a:r>
              <a:rPr lang="ru-RU" sz="1700" dirty="0"/>
              <a:t> </a:t>
            </a:r>
            <a:r>
              <a:rPr lang="ru-RU" sz="1700" dirty="0" smtClean="0"/>
              <a:t>инфекции»</a:t>
            </a: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7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3"/>
            <a:ext cx="2238803" cy="167910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1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486864"/>
            <a:ext cx="116860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</a:t>
            </a:r>
            <a:r>
              <a:rPr lang="ru-RU" sz="1600" b="1" dirty="0" smtClean="0"/>
              <a:t>23 </a:t>
            </a:r>
            <a:r>
              <a:rPr lang="ru-RU" sz="1600" b="1" dirty="0"/>
              <a:t>марта 2020,  </a:t>
            </a:r>
            <a:r>
              <a:rPr lang="ru-RU" sz="1600" dirty="0" smtClean="0"/>
              <a:t>Решение  о разработке Минюстом Россий предложений, направленных </a:t>
            </a:r>
            <a:r>
              <a:rPr lang="ru-RU" sz="1600" dirty="0"/>
              <a:t>на ужесточение ответственности физических и юридических лиц за нарушение введённых карантинных мер</a:t>
            </a:r>
          </a:p>
          <a:p>
            <a:r>
              <a:rPr lang="ru-RU" sz="1600" b="1" dirty="0" smtClean="0"/>
              <a:t>25 </a:t>
            </a:r>
            <a:r>
              <a:rPr lang="ru-RU" sz="1600" b="1" dirty="0"/>
              <a:t>марта 2020,  Решения:</a:t>
            </a:r>
          </a:p>
          <a:p>
            <a:r>
              <a:rPr lang="ru-RU" sz="1600" dirty="0"/>
              <a:t>- о прекращении с 27 марта 2020 года регулярного и чартерного авиасообщения, осуществляемого из российских аэропортов в аэропорты иностранных государств и в обратном направлении;</a:t>
            </a:r>
          </a:p>
          <a:p>
            <a:r>
              <a:rPr lang="ru-RU" sz="1600" dirty="0" smtClean="0"/>
              <a:t>- о </a:t>
            </a:r>
            <a:r>
              <a:rPr lang="ru-RU" sz="1600" dirty="0"/>
              <a:t>изоляции (на дому) граждан на срок 14 дней со дня возвращения в Российскую Федерацию;</a:t>
            </a:r>
          </a:p>
          <a:p>
            <a:r>
              <a:rPr lang="ru-RU" sz="1600" dirty="0" smtClean="0"/>
              <a:t>- о </a:t>
            </a:r>
            <a:r>
              <a:rPr lang="ru-RU" sz="1600" dirty="0"/>
              <a:t>переводе максимально возможного количества сотрудников на дистанционный режим работы;</a:t>
            </a:r>
          </a:p>
          <a:p>
            <a:r>
              <a:rPr lang="ru-RU" sz="1600" dirty="0" smtClean="0"/>
              <a:t>- Рекомендовать </a:t>
            </a:r>
            <a:r>
              <a:rPr lang="ru-RU" sz="1600" dirty="0"/>
              <a:t>органам исполнительной власти субъектов Российской Федерации временно приостановить проведение мероприятий с очным присутствием граждан;</a:t>
            </a:r>
          </a:p>
          <a:p>
            <a:r>
              <a:rPr lang="ru-RU" sz="1600" dirty="0" smtClean="0"/>
              <a:t>- о </a:t>
            </a:r>
            <a:r>
              <a:rPr lang="ru-RU" sz="1600" dirty="0"/>
              <a:t>временной приостановке работы гостиниц, санаториев, пансионатов, домов отдыха, детских оздоровительных лагерей, объектов массового отдыха с 28 марта и до 1 июня 2020 года. </a:t>
            </a:r>
          </a:p>
          <a:p>
            <a:r>
              <a:rPr lang="ru-RU" sz="1600" b="1" dirty="0"/>
              <a:t>30 марта 2020  </a:t>
            </a:r>
            <a:r>
              <a:rPr lang="ru-RU" sz="1600" dirty="0"/>
              <a:t>Обсуждалась готовность региональных и федеральных больниц к приёму пациентов с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инфекцией, а также создание информационных систем для контроля соблюдения режима </a:t>
            </a:r>
            <a:r>
              <a:rPr lang="ru-RU" sz="1600" dirty="0" smtClean="0"/>
              <a:t>изоляции.</a:t>
            </a:r>
            <a:endParaRPr lang="ru-RU" sz="1600" dirty="0"/>
          </a:p>
          <a:p>
            <a:r>
              <a:rPr lang="ru-RU" sz="1600" b="1" dirty="0"/>
              <a:t>1 апреля 2020 </a:t>
            </a:r>
            <a:r>
              <a:rPr lang="ru-RU" sz="1600" dirty="0"/>
              <a:t>Обсуждались меры предосторожности при возвращении граждан из-за рубежа, в том числе создание системы сбора данных о прибывающих и контроль их нахождения на карантине.</a:t>
            </a:r>
          </a:p>
          <a:p>
            <a:r>
              <a:rPr lang="ru-RU" sz="1600" b="1" dirty="0"/>
              <a:t>8 апреля 2020 </a:t>
            </a:r>
            <a:r>
              <a:rPr lang="ru-RU" sz="1600" dirty="0"/>
              <a:t>В повестке: о расширении тестирования на наличие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инфекции, о полномочиях регионов по установлению ограничительных мер в зависимости от реальной ситуации в субъекте Федерации.</a:t>
            </a:r>
          </a:p>
          <a:p>
            <a:r>
              <a:rPr lang="ru-RU" sz="1600" b="1" dirty="0"/>
              <a:t>15 апреля 2020</a:t>
            </a:r>
            <a:r>
              <a:rPr lang="ru-RU" sz="1600" dirty="0"/>
              <a:t> В повестке:  о передаче в ведение региональных властей дополнительного коечного фонда и выделении средств на его переоснащение.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286535"/>
            <a:ext cx="1168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Заседания президиума Координационного совета при </a:t>
            </a:r>
            <a:r>
              <a:rPr lang="ru-RU" sz="2400" b="1" dirty="0" smtClean="0"/>
              <a:t>Правительстве РФ </a:t>
            </a:r>
            <a:r>
              <a:rPr lang="ru-RU" sz="2400" b="1" dirty="0"/>
              <a:t>по борьбе с распространением новой </a:t>
            </a:r>
            <a:r>
              <a:rPr lang="ru-RU" sz="2400" b="1" dirty="0" err="1"/>
              <a:t>коронавирусной</a:t>
            </a:r>
            <a:r>
              <a:rPr lang="ru-RU" sz="2400" b="1" dirty="0"/>
              <a:t> инфекции на территории Российской Федерации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56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987" y="663546"/>
            <a:ext cx="110563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На текущий момент в Российской Федерации принимаются все необходимые меры ограничительного характера в целях недопущения дальнейшего распространения инфекции: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отмена  всех массовых мероприятий; закрытие всех мест массового скопления людей;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перевод на дистанционное обучение (школы, ВУЗы и др.);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отмена посещений детских дошкольных учреждений;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работа в удаленном доступе;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введение масочного </a:t>
            </a:r>
            <a:r>
              <a:rPr lang="ru-RU" sz="2000" dirty="0" smtClean="0">
                <a:solidFill>
                  <a:prstClr val="black"/>
                </a:solidFill>
              </a:rPr>
              <a:t>режима и соблюдение «социального </a:t>
            </a:r>
            <a:r>
              <a:rPr lang="ru-RU" sz="2000" dirty="0" err="1" smtClean="0">
                <a:solidFill>
                  <a:prstClr val="black"/>
                </a:solidFill>
              </a:rPr>
              <a:t>дистанцирования</a:t>
            </a:r>
            <a:r>
              <a:rPr lang="ru-RU" sz="2000" dirty="0" smtClean="0">
                <a:solidFill>
                  <a:prstClr val="black"/>
                </a:solidFill>
              </a:rPr>
              <a:t>» </a:t>
            </a:r>
            <a:r>
              <a:rPr lang="ru-RU" sz="2000" dirty="0">
                <a:solidFill>
                  <a:prstClr val="black"/>
                </a:solidFill>
              </a:rPr>
              <a:t>на общественном транспорте, в общественных </a:t>
            </a:r>
            <a:r>
              <a:rPr lang="ru-RU" sz="2000" dirty="0" smtClean="0">
                <a:solidFill>
                  <a:prstClr val="black"/>
                </a:solidFill>
              </a:rPr>
              <a:t>местах, на </a:t>
            </a:r>
            <a:r>
              <a:rPr lang="ru-RU" sz="2000" dirty="0">
                <a:solidFill>
                  <a:prstClr val="black"/>
                </a:solidFill>
              </a:rPr>
              <a:t>работающих </a:t>
            </a:r>
            <a:r>
              <a:rPr lang="ru-RU" sz="2000" dirty="0" smtClean="0">
                <a:solidFill>
                  <a:prstClr val="black"/>
                </a:solidFill>
              </a:rPr>
              <a:t>предприятиях, при посещении магазинов и аптек;  </a:t>
            </a:r>
            <a:r>
              <a:rPr lang="ru-RU" sz="2000" dirty="0">
                <a:solidFill>
                  <a:prstClr val="black"/>
                </a:solidFill>
              </a:rPr>
              <a:t>усиление режима дезинфекции;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режим самоизоляции для  всего населения до 30.04.2020;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 отмена посещений социальных, медицинских учреждений, учреждений пенитенциарной системы;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изоляция на срок 14 дней всех пребывающих из-за рубежа в домашних условиях или в </a:t>
            </a:r>
            <a:r>
              <a:rPr lang="ru-RU" sz="2000" dirty="0" err="1" smtClean="0">
                <a:solidFill>
                  <a:prstClr val="black"/>
                </a:solidFill>
              </a:rPr>
              <a:t>обсерваторе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382" y="4646443"/>
            <a:ext cx="3265531" cy="2176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67" y="4756974"/>
            <a:ext cx="3735215" cy="2095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1564" y="127990"/>
            <a:ext cx="878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Меры ограничительного характера в Российской Федерации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edinstvo-news.ru/wp-content/uploads/2020/03/3505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091" y="4646443"/>
            <a:ext cx="3314781" cy="22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84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5826" y="423994"/>
            <a:ext cx="4363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Роспотребнадзор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5440" y="3547926"/>
            <a:ext cx="11084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91840" cy="21259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4784" y="2132153"/>
            <a:ext cx="10405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Роспотребнадзором</a:t>
            </a:r>
            <a:r>
              <a:rPr lang="ru-RU" sz="2000" dirty="0"/>
              <a:t> в целях организации и проведения противоэпидемических мер суммарно издано более </a:t>
            </a:r>
            <a:r>
              <a:rPr lang="ru-RU" sz="2000" dirty="0" smtClean="0"/>
              <a:t>240 нормативных, </a:t>
            </a:r>
            <a:r>
              <a:rPr lang="ru-RU" sz="2000" dirty="0"/>
              <a:t>методических и рекомендательных документов</a:t>
            </a:r>
            <a:r>
              <a:rPr lang="ru-RU" sz="2000" dirty="0" smtClean="0"/>
              <a:t>.</a:t>
            </a: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Постановления Главного государственного санитарного врача Российской Федерации: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  18.03.2020 №7  «Об обеспечении режима изоляции в целях предотвращения COVID-19»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  30.03.2020 № 9 «О дополнительных мерах по недопущению распространения </a:t>
            </a:r>
            <a:r>
              <a:rPr lang="en-US" sz="2000" dirty="0" smtClean="0"/>
              <a:t>COVID-19</a:t>
            </a:r>
            <a:r>
              <a:rPr lang="ru-RU" sz="2000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 03.04.2020 № 10 «О внесении изменения в постановление от 30.03.2020№ 9 О дополнительных мерах по недопущению распространения </a:t>
            </a:r>
            <a:r>
              <a:rPr lang="en-US" sz="2000" dirty="0" smtClean="0"/>
              <a:t>COVID-19</a:t>
            </a:r>
            <a:r>
              <a:rPr lang="ru-RU" sz="2000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 13.04.2020 №11 «О внесении изменения в постановление от 30.03.2020№ 9 О дополнительных мерах по недопущению распространения </a:t>
            </a:r>
            <a:r>
              <a:rPr lang="en-US" sz="2000" dirty="0" smtClean="0"/>
              <a:t>COVID-19</a:t>
            </a:r>
            <a:r>
              <a:rPr lang="ru-RU" sz="2000" dirty="0" smtClean="0"/>
              <a:t>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8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le:COVID-19 Outbreak World Map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570" y="1131931"/>
            <a:ext cx="7650430" cy="36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4472" y="130623"/>
            <a:ext cx="11783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/>
              <a:t>Эпидемиологическая</a:t>
            </a:r>
            <a:r>
              <a:rPr lang="de-DE" sz="2800" b="1" dirty="0"/>
              <a:t> </a:t>
            </a:r>
            <a:r>
              <a:rPr lang="de-DE" sz="2800" b="1" dirty="0" err="1"/>
              <a:t>обстановка</a:t>
            </a:r>
            <a:r>
              <a:rPr lang="de-DE" sz="2800" b="1" dirty="0"/>
              <a:t> и </a:t>
            </a:r>
            <a:r>
              <a:rPr lang="de-DE" sz="2800" b="1" dirty="0" err="1"/>
              <a:t>распространение</a:t>
            </a:r>
            <a:r>
              <a:rPr lang="de-DE" sz="2800" b="1" dirty="0"/>
              <a:t> COVID-19 в </a:t>
            </a:r>
            <a:r>
              <a:rPr lang="de-DE" sz="2800" b="1" dirty="0" err="1"/>
              <a:t>мире</a:t>
            </a:r>
            <a:r>
              <a:rPr lang="de-DE" sz="2800" b="1" dirty="0"/>
              <a:t> </a:t>
            </a:r>
            <a:endParaRPr lang="ru-RU" sz="2800" dirty="0"/>
          </a:p>
          <a:p>
            <a:r>
              <a:rPr lang="de-DE" sz="2800" dirty="0" err="1"/>
              <a:t>по</a:t>
            </a:r>
            <a:r>
              <a:rPr lang="de-DE" sz="2800" dirty="0"/>
              <a:t> </a:t>
            </a:r>
            <a:r>
              <a:rPr lang="de-DE" sz="2800" dirty="0" err="1"/>
              <a:t>состоянию</a:t>
            </a:r>
            <a:r>
              <a:rPr lang="de-DE" sz="2800" dirty="0"/>
              <a:t> </a:t>
            </a:r>
            <a:r>
              <a:rPr lang="de-DE" sz="2800" dirty="0" err="1"/>
              <a:t>на</a:t>
            </a:r>
            <a:r>
              <a:rPr lang="de-DE" sz="2800" dirty="0"/>
              <a:t> 08.00 (МСК) </a:t>
            </a:r>
            <a:r>
              <a:rPr lang="de-DE" sz="2800" dirty="0" err="1"/>
              <a:t>от</a:t>
            </a:r>
            <a:r>
              <a:rPr lang="de-DE" sz="2800" dirty="0"/>
              <a:t> 20.04.2020 г.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472" y="1448689"/>
            <a:ext cx="5327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50" dirty="0" smtClean="0">
                <a:solidFill>
                  <a:srgbClr val="C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Случаи </a:t>
            </a:r>
            <a:r>
              <a:rPr lang="ru-RU" sz="2400" b="1" kern="150" dirty="0">
                <a:solidFill>
                  <a:srgbClr val="C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заболевания </a:t>
            </a:r>
            <a:endParaRPr lang="ru-RU" sz="2400" b="1" kern="150" dirty="0" smtClean="0">
              <a:solidFill>
                <a:srgbClr val="C00000"/>
              </a:solidFill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r>
              <a:rPr lang="ru-RU" sz="2400" b="1" kern="150" dirty="0" smtClean="0">
                <a:solidFill>
                  <a:srgbClr val="C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подтверждены в 182 странах</a:t>
            </a:r>
            <a:r>
              <a:rPr lang="ru-RU" sz="2400" b="1" kern="150" dirty="0">
                <a:solidFill>
                  <a:srgbClr val="C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endParaRPr lang="ru-RU" sz="2400" b="1" kern="150" dirty="0" smtClean="0">
              <a:solidFill>
                <a:srgbClr val="C00000"/>
              </a:solidFill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r>
              <a:rPr lang="ru-RU" sz="2400" b="1" kern="150" dirty="0" smtClean="0">
                <a:solidFill>
                  <a:srgbClr val="C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(на 19.03.2020 – 150 стран)</a:t>
            </a:r>
          </a:p>
          <a:p>
            <a:r>
              <a:rPr lang="ru-RU" sz="2400" b="1" kern="150" dirty="0" smtClean="0">
                <a:solidFill>
                  <a:srgbClr val="C00000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Общее количество случаев возросло за месяц на 2186879; число летальных исходов – на 157057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053276"/>
              </p:ext>
            </p:extLst>
          </p:nvPr>
        </p:nvGraphicFramePr>
        <p:xfrm>
          <a:off x="350982" y="4433454"/>
          <a:ext cx="11240655" cy="2058842"/>
        </p:xfrm>
        <a:graphic>
          <a:graphicData uri="http://schemas.openxmlformats.org/drawingml/2006/table">
            <a:tbl>
              <a:tblPr firstRow="1" firstCol="1" bandRow="1"/>
              <a:tblGrid>
                <a:gridCol w="1594903"/>
                <a:gridCol w="1596077"/>
                <a:gridCol w="1597251"/>
                <a:gridCol w="1597251"/>
                <a:gridCol w="1601949"/>
                <a:gridCol w="1598425"/>
                <a:gridCol w="1654799"/>
              </a:tblGrid>
              <a:tr h="88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Всего случаев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Прирост за сутки, случаев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Прирост за сутки, %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Летальных случаев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Прирост за сутки, случаев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Летальность, %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9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84237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0,04%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4642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5,5%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9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Вне Китая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2321050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75284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3,4%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161314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5902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7,0%</a:t>
                      </a:r>
                      <a:endParaRPr lang="ru-RU" sz="1600" b="1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88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Итого в мире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2405287</a:t>
                      </a:r>
                      <a:endParaRPr lang="ru-RU" sz="1800" b="1" kern="15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(было 218408)</a:t>
                      </a:r>
                      <a:endParaRPr lang="ru-RU" sz="1400" b="1" kern="1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75320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3,2%</a:t>
                      </a:r>
                      <a:endParaRPr lang="ru-RU" sz="1600" b="1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165956</a:t>
                      </a:r>
                      <a:endParaRPr lang="ru-RU" sz="1800" b="1" kern="15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(было 8899)</a:t>
                      </a:r>
                      <a:endParaRPr lang="ru-RU" sz="1400" b="1" kern="1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5902</a:t>
                      </a:r>
                      <a:endParaRPr lang="ru-RU" sz="1600" b="1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6,9%</a:t>
                      </a:r>
                      <a:endParaRPr lang="ru-RU" sz="1600" b="1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1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8895" y="403119"/>
            <a:ext cx="636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Роспотребнадзор</a:t>
            </a:r>
            <a:r>
              <a:rPr lang="ru-RU" sz="3200" b="1" dirty="0" smtClean="0"/>
              <a:t> (рекомендации)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80"/>
            <a:ext cx="1597891" cy="1029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77251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Рекомендации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от 17 марта 2020 года № 02/4385-2020-27 по профилактике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инфекции для тех, кому 60 лет и более</a:t>
            </a: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Инструкция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от 18 марта 2020 года № 02/4457-2020-27 об организации работы по диагностике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инфекции (COVID-19)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Рекомендации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от 22 марта 2020 года № 02/4716-2020-27 по проведению дезинфекционных мероприятий в жилых помещениях для лиц, находящихся в домашней изоляции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Рекомендации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от 3 апреля 2020 года № 02/5950-2020-32 о перечне производителей медицинских изделий, средств индивидуальной защиты и дезинфицирующих средств в Российской Федерации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Рекомендации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от 3 апреля 2020 года № 02/5925-2020-24 по проведению дезинфекционных мероприятий на открытых пространствах населенных пунктов и в многоквартирных домах в целях недопущения распространения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Рекомендации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от 9 апреля 2020 года № 02/6475-2020-32 по использованию и обработке защитной одежды и средств индивидуальной защиты при работе в контакте с больными COVID-19 (подозрительными на заболевание) либо при работе с биологическим материалом таких </a:t>
            </a:r>
            <a:r>
              <a:rPr lang="ru-RU" sz="1600" dirty="0" smtClean="0"/>
              <a:t>пациентов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Рекомендации </a:t>
            </a:r>
            <a:r>
              <a:rPr lang="ru-RU" sz="1600" dirty="0" err="1"/>
              <a:t>Роспотребнадзора</a:t>
            </a:r>
            <a:r>
              <a:rPr lang="ru-RU" sz="1600" dirty="0"/>
              <a:t> от 9 апреля 2020 года № 02/6509-2020-32 по предупреждению распространения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инфекции (COVID-19) в медицинских организациях, осуществляющих оказание медицинской помощи в стационарных условиях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Методические рекомендации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№ МР 3.1.0169-20 «Лабораторная диагностика COVID-19»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Методические рекомендации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№ МР 3.1.0170-20 «Эпидемиология и профилактика COVID-19»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</a:rPr>
              <a:t>На сайте </a:t>
            </a:r>
            <a:r>
              <a:rPr lang="ru-RU" sz="1600" b="1" dirty="0" err="1" smtClean="0">
                <a:solidFill>
                  <a:srgbClr val="C00000"/>
                </a:solidFill>
              </a:rPr>
              <a:t>Роспотребнадзора</a:t>
            </a:r>
            <a:r>
              <a:rPr lang="ru-RU" sz="1600" b="1" dirty="0" smtClean="0">
                <a:solidFill>
                  <a:srgbClr val="C00000"/>
                </a:solidFill>
              </a:rPr>
              <a:t> размещены два учебных фильма по правилам надевания и снятия противочумных костюмов </a:t>
            </a:r>
            <a:r>
              <a:rPr lang="en-US" sz="1600" b="1" dirty="0" smtClean="0">
                <a:solidFill>
                  <a:srgbClr val="C00000"/>
                </a:solidFill>
              </a:rPr>
              <a:t>I</a:t>
            </a:r>
            <a:r>
              <a:rPr lang="ru-RU" sz="1600" b="1" dirty="0" smtClean="0">
                <a:solidFill>
                  <a:srgbClr val="C00000"/>
                </a:solidFill>
              </a:rPr>
              <a:t> и</a:t>
            </a:r>
            <a:r>
              <a:rPr lang="en-US" sz="1600" b="1" dirty="0" smtClean="0">
                <a:solidFill>
                  <a:srgbClr val="C00000"/>
                </a:solidFill>
              </a:rPr>
              <a:t>  II</a:t>
            </a:r>
            <a:r>
              <a:rPr lang="ru-RU" sz="1600" b="1" dirty="0" smtClean="0">
                <a:solidFill>
                  <a:srgbClr val="C00000"/>
                </a:solidFill>
              </a:rPr>
              <a:t> типов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7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726" y="242052"/>
            <a:ext cx="10686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Д</a:t>
            </a:r>
            <a:r>
              <a:rPr lang="ru-RU" sz="2400" b="1" dirty="0" smtClean="0">
                <a:solidFill>
                  <a:prstClr val="black"/>
                </a:solidFill>
              </a:rPr>
              <a:t>иагностические тест-системы </a:t>
            </a:r>
            <a:r>
              <a:rPr lang="ru-RU" sz="2400" b="1" dirty="0">
                <a:solidFill>
                  <a:prstClr val="black"/>
                </a:solidFill>
              </a:rPr>
              <a:t>на </a:t>
            </a:r>
            <a:r>
              <a:rPr lang="ru-RU" sz="2400" b="1" dirty="0" smtClean="0">
                <a:solidFill>
                  <a:prstClr val="black"/>
                </a:solidFill>
              </a:rPr>
              <a:t>COVID-19, разработанные в Российской Федерации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206" y="1073049"/>
            <a:ext cx="811827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sz="2000" b="1" dirty="0" smtClean="0">
                <a:solidFill>
                  <a:prstClr val="black"/>
                </a:solidFill>
              </a:rPr>
              <a:t>В </a:t>
            </a:r>
            <a:r>
              <a:rPr lang="ru-RU" sz="2000" b="1" dirty="0">
                <a:solidFill>
                  <a:prstClr val="black"/>
                </a:solidFill>
              </a:rPr>
              <a:t>Российской Федерации </a:t>
            </a:r>
            <a:r>
              <a:rPr lang="ru-RU" sz="2000" b="1" dirty="0" smtClean="0">
                <a:solidFill>
                  <a:prstClr val="black"/>
                </a:solidFill>
              </a:rPr>
              <a:t>зарегистрированы </a:t>
            </a:r>
            <a:r>
              <a:rPr lang="ru-RU" sz="2000" b="1" dirty="0">
                <a:solidFill>
                  <a:prstClr val="black"/>
                </a:solidFill>
              </a:rPr>
              <a:t>десять тест-систем </a:t>
            </a:r>
            <a:r>
              <a:rPr lang="ru-RU" sz="2000" b="1" dirty="0" smtClean="0">
                <a:solidFill>
                  <a:prstClr val="black"/>
                </a:solidFill>
              </a:rPr>
              <a:t>от </a:t>
            </a:r>
            <a:r>
              <a:rPr lang="ru-RU" sz="2000" b="1" dirty="0">
                <a:solidFill>
                  <a:prstClr val="black"/>
                </a:solidFill>
              </a:rPr>
              <a:t>производителей: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indent="432000"/>
            <a:r>
              <a:rPr lang="ru-RU" sz="2000" b="1" dirty="0" smtClean="0">
                <a:solidFill>
                  <a:prstClr val="black"/>
                </a:solidFill>
              </a:rPr>
              <a:t>ГНЦ </a:t>
            </a:r>
            <a:r>
              <a:rPr lang="ru-RU" sz="2000" b="1" dirty="0">
                <a:solidFill>
                  <a:prstClr val="black"/>
                </a:solidFill>
              </a:rPr>
              <a:t>ВБ «Вектор» </a:t>
            </a:r>
            <a:r>
              <a:rPr lang="ru-RU" sz="2000" b="1" dirty="0" err="1">
                <a:solidFill>
                  <a:prstClr val="black"/>
                </a:solidFill>
              </a:rPr>
              <a:t>Роспотребнадзора</a:t>
            </a:r>
            <a:r>
              <a:rPr lang="ru-RU" sz="2000" b="1" dirty="0">
                <a:solidFill>
                  <a:prstClr val="black"/>
                </a:solidFill>
              </a:rPr>
              <a:t> (Новосибирск), ФГБУ «ЦСП» Минздрава (Москва), ООО «</a:t>
            </a:r>
            <a:r>
              <a:rPr lang="ru-RU" sz="2000" b="1" dirty="0" err="1">
                <a:solidFill>
                  <a:prstClr val="black"/>
                </a:solidFill>
              </a:rPr>
              <a:t>СмартЛайфКеа</a:t>
            </a:r>
            <a:r>
              <a:rPr lang="ru-RU" sz="2000" b="1" dirty="0">
                <a:solidFill>
                  <a:prstClr val="black"/>
                </a:solidFill>
              </a:rPr>
              <a:t>» (Казань), АО «Вектор-Бест» (Новосибирск), ФБУН ЦНИИ Эпидемиологии </a:t>
            </a:r>
            <a:r>
              <a:rPr lang="ru-RU" sz="2000" b="1" dirty="0" err="1">
                <a:solidFill>
                  <a:prstClr val="black"/>
                </a:solidFill>
              </a:rPr>
              <a:t>Роспотребнадзора</a:t>
            </a:r>
            <a:r>
              <a:rPr lang="ru-RU" sz="2000" b="1" dirty="0">
                <a:solidFill>
                  <a:prstClr val="black"/>
                </a:solidFill>
              </a:rPr>
              <a:t> (Москва), ООО НПФ "</a:t>
            </a:r>
            <a:r>
              <a:rPr lang="ru-RU" sz="2000" b="1" dirty="0" err="1">
                <a:solidFill>
                  <a:prstClr val="black"/>
                </a:solidFill>
              </a:rPr>
              <a:t>Литех</a:t>
            </a:r>
            <a:r>
              <a:rPr lang="ru-RU" sz="2000" b="1" dirty="0">
                <a:solidFill>
                  <a:prstClr val="black"/>
                </a:solidFill>
              </a:rPr>
              <a:t>" (Москва), ООО «ДНК-технология» (Москва), АО «</a:t>
            </a:r>
            <a:r>
              <a:rPr lang="ru-RU" sz="2000" b="1" dirty="0" err="1">
                <a:solidFill>
                  <a:prstClr val="black"/>
                </a:solidFill>
              </a:rPr>
              <a:t>Генериум</a:t>
            </a:r>
            <a:r>
              <a:rPr lang="ru-RU" sz="2000" b="1" dirty="0">
                <a:solidFill>
                  <a:prstClr val="black"/>
                </a:solidFill>
              </a:rPr>
              <a:t>» (Владимирская область),  ФГБУ "48 ЦНИИ" Минобороны России,  ООО «</a:t>
            </a:r>
            <a:r>
              <a:rPr lang="ru-RU" sz="2000" b="1" dirty="0" err="1">
                <a:solidFill>
                  <a:prstClr val="black"/>
                </a:solidFill>
              </a:rPr>
              <a:t>Синтол</a:t>
            </a:r>
            <a:r>
              <a:rPr lang="ru-RU" sz="2000" b="1" dirty="0" smtClean="0">
                <a:solidFill>
                  <a:prstClr val="black"/>
                </a:solidFill>
              </a:rPr>
              <a:t>».</a:t>
            </a:r>
          </a:p>
          <a:p>
            <a:pPr indent="432000"/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r>
              <a:rPr lang="ru-RU" sz="2000" b="1" dirty="0">
                <a:solidFill>
                  <a:prstClr val="black"/>
                </a:solidFill>
              </a:rPr>
              <a:t>Пять из десяти  зарегистрированных тест-систем проходили клинические испытания на базе ГНЦ ВБ «Вектор</a:t>
            </a:r>
            <a:r>
              <a:rPr lang="ru-RU" sz="2000" b="1" dirty="0" smtClean="0">
                <a:solidFill>
                  <a:prstClr val="black"/>
                </a:solidFill>
              </a:rPr>
              <a:t>».</a:t>
            </a:r>
          </a:p>
          <a:p>
            <a:pPr indent="432000"/>
            <a:r>
              <a:rPr lang="ru-RU" sz="2000" b="1" dirty="0">
                <a:solidFill>
                  <a:prstClr val="black"/>
                </a:solidFill>
              </a:rPr>
              <a:t>В ГНЦ ВБ «Вектор» </a:t>
            </a:r>
            <a:r>
              <a:rPr lang="ru-RU" sz="2000" b="1" dirty="0" err="1">
                <a:solidFill>
                  <a:prstClr val="black"/>
                </a:solidFill>
              </a:rPr>
              <a:t>Роспотребнадзора</a:t>
            </a:r>
            <a:r>
              <a:rPr lang="ru-RU" sz="2000" b="1" dirty="0">
                <a:solidFill>
                  <a:prstClr val="black"/>
                </a:solidFill>
              </a:rPr>
              <a:t>, АО «Вектор-Бест» и НПО «Диагностические системы» (Нижний Новгород) разработаны четыре ИФА тест-системы для выявления антител в сыворотках крови больных и </a:t>
            </a:r>
            <a:r>
              <a:rPr lang="ru-RU" sz="2000" b="1" dirty="0" err="1">
                <a:solidFill>
                  <a:prstClr val="black"/>
                </a:solidFill>
              </a:rPr>
              <a:t>реконвалесцентов</a:t>
            </a:r>
            <a:r>
              <a:rPr lang="ru-RU" sz="2000" b="1" dirty="0">
                <a:solidFill>
                  <a:prstClr val="black"/>
                </a:solidFill>
              </a:rPr>
              <a:t> COVID-19, а также для изучения популяционного иммунитета и оценки эффективности разрабатываемых вакцин</a:t>
            </a:r>
            <a:r>
              <a:rPr lang="ru-RU" sz="2000" b="1" dirty="0" smtClean="0">
                <a:solidFill>
                  <a:prstClr val="black"/>
                </a:solidFill>
              </a:rPr>
              <a:t>. </a:t>
            </a:r>
            <a:r>
              <a:rPr lang="ru-RU" sz="2000" b="1" dirty="0"/>
              <a:t>Первая тест-система зарегистрирована 10.04.2020</a:t>
            </a:r>
            <a:r>
              <a:rPr lang="ru-RU" sz="2000" b="1" dirty="0" smtClean="0"/>
              <a:t>.</a:t>
            </a:r>
          </a:p>
          <a:p>
            <a:pPr indent="432000"/>
            <a:r>
              <a:rPr lang="ru-RU" sz="2000" b="1" dirty="0" smtClean="0"/>
              <a:t>Разработана программа проведения иммунологического мониторинга населения </a:t>
            </a:r>
            <a:r>
              <a:rPr lang="ru-RU" sz="2000" b="1" smtClean="0"/>
              <a:t>на </a:t>
            </a:r>
            <a:r>
              <a:rPr lang="ru-RU" sz="2000" b="1" smtClean="0">
                <a:solidFill>
                  <a:prstClr val="black"/>
                </a:solidFill>
              </a:rPr>
              <a:t>COVID-19.</a:t>
            </a:r>
            <a:endParaRPr lang="ru-RU" sz="2000" b="1" dirty="0"/>
          </a:p>
          <a:p>
            <a:pPr indent="432000"/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s0.rbk.ru/v6_top_pics/resized/1180xH/media/img/0/06/755861761112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8924" y="1502416"/>
            <a:ext cx="3329298" cy="20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боры для тестов на коронавирус, произведенные &quot;Вектором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8925" y="3607938"/>
            <a:ext cx="3403075" cy="22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8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845" y="1252266"/>
            <a:ext cx="11444740" cy="64739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На 3.04.2020 г. в соответствии с письмом Роспотребнадзора № 02/6040-2020-32 для окончательного подтверждения подозрительных на новую </a:t>
            </a:r>
            <a:r>
              <a:rPr lang="ru-RU" sz="1800" dirty="0" err="1" smtClean="0"/>
              <a:t>коронавирусную</a:t>
            </a:r>
            <a:r>
              <a:rPr lang="ru-RU" sz="1800" dirty="0" smtClean="0"/>
              <a:t> инфекцию результатов исследований определены лаборатории </a:t>
            </a:r>
            <a:r>
              <a:rPr lang="ru-RU" sz="1800" dirty="0" err="1" smtClean="0"/>
              <a:t>ЦГиЭ</a:t>
            </a:r>
            <a:r>
              <a:rPr lang="ru-RU" sz="1800" dirty="0" smtClean="0"/>
              <a:t> в г. Москве, г. Санкт-Петербурге, Московской, Ленинградской, Ростовской, Свердловской, Калининградской областях,  Приморском крае, ФБУН «ЦНИИ эпидемиологии», ФБУН «ГНЦ ПМБ» (</a:t>
            </a:r>
            <a:r>
              <a:rPr lang="ru-RU" sz="1800" b="1" dirty="0" smtClean="0"/>
              <a:t>10 </a:t>
            </a:r>
            <a:r>
              <a:rPr lang="ru-RU" sz="1800" b="1" dirty="0" err="1" smtClean="0"/>
              <a:t>референс</a:t>
            </a:r>
            <a:r>
              <a:rPr lang="ru-RU" sz="1800" b="1" dirty="0" smtClean="0"/>
              <a:t> центров</a:t>
            </a:r>
            <a:r>
              <a:rPr lang="ru-RU" sz="1800" dirty="0" smtClean="0"/>
              <a:t>).</a:t>
            </a:r>
          </a:p>
          <a:p>
            <a:pPr algn="just"/>
            <a:r>
              <a:rPr lang="ru-RU" sz="1800" dirty="0" smtClean="0"/>
              <a:t>Положительные результаты лабораторных исследований, полученные на базе лабораторий медицинских организаций и лабораторий </a:t>
            </a:r>
            <a:r>
              <a:rPr lang="ru-RU" sz="1800" dirty="0" err="1" smtClean="0"/>
              <a:t>ЦГиЭ</a:t>
            </a:r>
            <a:r>
              <a:rPr lang="ru-RU" sz="1800" dirty="0" smtClean="0"/>
              <a:t> в субъектах РФ будут подтверждаться на базах (</a:t>
            </a:r>
            <a:r>
              <a:rPr lang="ru-RU" sz="1800" b="1" dirty="0" smtClean="0"/>
              <a:t>11 </a:t>
            </a:r>
            <a:r>
              <a:rPr lang="ru-RU" sz="1800" b="1" dirty="0" err="1" smtClean="0"/>
              <a:t>референс</a:t>
            </a:r>
            <a:r>
              <a:rPr lang="ru-RU" sz="1800" b="1" dirty="0" smtClean="0"/>
              <a:t> центров</a:t>
            </a:r>
            <a:r>
              <a:rPr lang="ru-RU" sz="1800" dirty="0" smtClean="0"/>
              <a:t>):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ФБУН «ГНЦ ВБ «Вектор» (г. Новосибирск)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ФКУЗ «Противочумный Центр» (г. Москва)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ФБУН «Хабаровский НИИ эпидемиологии и микробиологии» (г. Хабаровск)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ФКУЗ «Иркутский НИПЧИ» (г. Иркутск)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ФБУН «Тюменский НИИ краевой инфекционной патологии (г. Тюмень)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ФБУН «Нижегородский НИИ эпидемиологии и микробиологии им. </a:t>
            </a:r>
            <a:r>
              <a:rPr lang="ru-RU" sz="1800" dirty="0" err="1" smtClean="0"/>
              <a:t>И.Н.Блохиной</a:t>
            </a:r>
            <a:r>
              <a:rPr lang="ru-RU" sz="1800" dirty="0" smtClean="0"/>
              <a:t>» (г. Нижний Новгород)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ФБУН «Омский НИИ природно-очаговых инфекций» (г. Омск)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ФКУЗ «Волгоградский НИПЧИ» (г. Волгоград)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ФКУЗ </a:t>
            </a:r>
            <a:r>
              <a:rPr lang="ru-RU" sz="1800" dirty="0" err="1" smtClean="0"/>
              <a:t>РосНИПЧИ</a:t>
            </a:r>
            <a:r>
              <a:rPr lang="ru-RU" sz="1800" dirty="0" smtClean="0"/>
              <a:t> «Микроб» (г. Саратов)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ФКУЗ «Ставропольский ПИПЧИ» (г. Ставрополь)</a:t>
            </a:r>
          </a:p>
          <a:p>
            <a:pPr marL="342900" indent="-342900" algn="just">
              <a:lnSpc>
                <a:spcPct val="50000"/>
              </a:lnSpc>
              <a:buFontTx/>
              <a:buChar char="-"/>
            </a:pPr>
            <a:r>
              <a:rPr lang="ru-RU" sz="1800" dirty="0" smtClean="0"/>
              <a:t>ФГКУЗ «Крымская ПЧС» (г. Крым)</a:t>
            </a:r>
          </a:p>
          <a:p>
            <a:pPr algn="just"/>
            <a:r>
              <a:rPr lang="ru-RU" sz="1800" b="1" dirty="0" smtClean="0"/>
              <a:t>Таким образом, в настоящее время функционирует 21 </a:t>
            </a:r>
            <a:r>
              <a:rPr lang="ru-RU" sz="1800" b="1" dirty="0" err="1" smtClean="0"/>
              <a:t>референс</a:t>
            </a:r>
            <a:r>
              <a:rPr lang="ru-RU" sz="1800" b="1" dirty="0" smtClean="0"/>
              <a:t> центр для подтверждения диагноза </a:t>
            </a:r>
            <a:r>
              <a:rPr lang="en-US" sz="1800" b="1" i="1" dirty="0" smtClean="0"/>
              <a:t>COVID</a:t>
            </a:r>
            <a:r>
              <a:rPr lang="ru-RU" sz="1800" b="1" i="1" dirty="0" smtClean="0"/>
              <a:t>-19</a:t>
            </a:r>
            <a:endParaRPr lang="ru-RU" sz="1800" dirty="0" smtClean="0"/>
          </a:p>
          <a:p>
            <a:pPr marL="342900" indent="-342900" algn="just">
              <a:buFontTx/>
              <a:buChar char="-"/>
            </a:pPr>
            <a:endParaRPr lang="ru-RU" sz="1800" dirty="0" smtClean="0"/>
          </a:p>
          <a:p>
            <a:pPr marL="342900" indent="-342900" algn="just">
              <a:buFontTx/>
              <a:buChar char="-"/>
            </a:pPr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43146" y="178130"/>
            <a:ext cx="1071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Система лабораторной диагностики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19 в Российской Федерации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98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39" y="1333976"/>
            <a:ext cx="10659687" cy="255454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Применяя </a:t>
            </a:r>
            <a:r>
              <a:rPr lang="ru-RU" sz="2000" b="1" dirty="0"/>
              <a:t>многолетний опыт разработки живых вакцин против особо опасных вирусных инфекций, а также технологии синтетических </a:t>
            </a:r>
            <a:r>
              <a:rPr lang="ru-RU" sz="2000" b="1" dirty="0" smtClean="0"/>
              <a:t>вакцин  </a:t>
            </a:r>
            <a:r>
              <a:rPr lang="ru-RU" sz="2000" b="1" dirty="0"/>
              <a:t>(пептидная, </a:t>
            </a:r>
            <a:r>
              <a:rPr lang="ru-RU" sz="2000" b="1" dirty="0" err="1"/>
              <a:t>мРНК</a:t>
            </a:r>
            <a:r>
              <a:rPr lang="ru-RU" sz="2000" b="1" dirty="0"/>
              <a:t>, субъединичная</a:t>
            </a:r>
            <a:r>
              <a:rPr lang="ru-RU" sz="2000" b="1" dirty="0" smtClean="0"/>
              <a:t>), </a:t>
            </a:r>
            <a:r>
              <a:rPr lang="ru-RU" sz="2000" b="1" dirty="0">
                <a:solidFill>
                  <a:prstClr val="black"/>
                </a:solidFill>
              </a:rPr>
              <a:t>ФБУН ГНЦ ВБ «Вектор» </a:t>
            </a:r>
            <a:r>
              <a:rPr lang="ru-RU" sz="2000" b="1" dirty="0" err="1">
                <a:solidFill>
                  <a:prstClr val="black"/>
                </a:solidFill>
              </a:rPr>
              <a:t>Роспотребнадзора</a:t>
            </a:r>
            <a:r>
              <a:rPr lang="ru-RU" sz="2000" b="1" dirty="0">
                <a:solidFill>
                  <a:prstClr val="black"/>
                </a:solidFill>
              </a:rPr>
              <a:t> разработаны</a:t>
            </a:r>
            <a:r>
              <a:rPr lang="ru-RU" sz="2000" b="1" dirty="0" smtClean="0"/>
              <a:t> </a:t>
            </a:r>
            <a:r>
              <a:rPr lang="ru-RU" sz="2000" b="1" dirty="0"/>
              <a:t>уже разработаны 26 </a:t>
            </a:r>
            <a:r>
              <a:rPr lang="ru-RU" sz="2000" b="1" dirty="0" smtClean="0"/>
              <a:t>вариантов прототипов вакцины </a:t>
            </a:r>
            <a:r>
              <a:rPr lang="ru-RU" sz="2000" b="1" dirty="0"/>
              <a:t>на 6 технологических платформах. В настоящее время проводятся испытания на лабораторных животных (мыши, хорьки, кролики, низшие приматы) с целью определения перспективного прототипа вакцины. </a:t>
            </a:r>
          </a:p>
          <a:p>
            <a:pPr algn="just"/>
            <a:endParaRPr lang="ru-RU" sz="2000" b="1" dirty="0">
              <a:solidFill>
                <a:prstClr val="black"/>
              </a:solidFill>
            </a:endParaRPr>
          </a:p>
          <a:p>
            <a:pPr algn="just"/>
            <a:r>
              <a:rPr lang="ru-RU" sz="2000" b="1" dirty="0">
                <a:solidFill>
                  <a:prstClr val="black"/>
                </a:solidFill>
              </a:rPr>
              <a:t>Переход на I фазу клинических исследований запланирован до июля 2020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6316" y="449658"/>
            <a:ext cx="7612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Разработка вакцины против </a:t>
            </a:r>
            <a:r>
              <a:rPr lang="en-US" sz="2800" b="1" dirty="0" smtClean="0">
                <a:solidFill>
                  <a:prstClr val="black"/>
                </a:solidFill>
              </a:rPr>
              <a:t>COVID</a:t>
            </a:r>
            <a:r>
              <a:rPr lang="ru-RU" sz="2800" b="1" dirty="0" smtClean="0">
                <a:solidFill>
                  <a:prstClr val="black"/>
                </a:solidFill>
              </a:rPr>
              <a:t>- 19 в России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4275679"/>
            <a:ext cx="1089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</a:rPr>
              <a:t>Разработкой вакцины против нового </a:t>
            </a:r>
            <a:r>
              <a:rPr lang="ru-RU" sz="2000" b="1" dirty="0" err="1">
                <a:solidFill>
                  <a:prstClr val="black"/>
                </a:solidFill>
              </a:rPr>
              <a:t>коронавируса</a:t>
            </a:r>
            <a:r>
              <a:rPr lang="ru-RU" sz="2000" b="1" dirty="0">
                <a:solidFill>
                  <a:prstClr val="black"/>
                </a:solidFill>
              </a:rPr>
              <a:t> занимаются и другие </a:t>
            </a:r>
            <a:r>
              <a:rPr lang="ru-RU" sz="2000" b="1" dirty="0" smtClean="0">
                <a:solidFill>
                  <a:prstClr val="black"/>
                </a:solidFill>
              </a:rPr>
              <a:t>НИО России </a:t>
            </a:r>
            <a:r>
              <a:rPr lang="ru-RU" sz="2000" b="1" dirty="0">
                <a:solidFill>
                  <a:prstClr val="black"/>
                </a:solidFill>
              </a:rPr>
              <a:t>– Институт вакцин и сывороток ФМБА, Московский Государственный Университет им. М.В, Ломоносова, Казанский Федеральный Университет, научно-исследовательский институт гриппа им. А.А. </a:t>
            </a:r>
            <a:r>
              <a:rPr lang="ru-RU" sz="2000" b="1" dirty="0" err="1">
                <a:solidFill>
                  <a:prstClr val="black"/>
                </a:solidFill>
              </a:rPr>
              <a:t>Смородинцева</a:t>
            </a:r>
            <a:r>
              <a:rPr lang="ru-RU" sz="2000" b="1" dirty="0">
                <a:solidFill>
                  <a:prstClr val="black"/>
                </a:solidFill>
              </a:rPr>
              <a:t> Минздрава России, Институт биоорганической химии РАН, Институт общей генетики им. Н.И. Вавилова РАН.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342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2105892"/>
            <a:ext cx="10021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Реализация </a:t>
            </a:r>
            <a:r>
              <a:rPr lang="ru-RU" sz="2000" dirty="0"/>
              <a:t>опережающего типа реагирования, предусматривающего проведение адекватных противоэпидемических </a:t>
            </a:r>
            <a:r>
              <a:rPr lang="ru-RU" sz="2000" dirty="0" smtClean="0"/>
              <a:t>мероприятий, в том числе по санитарной охране территории, </a:t>
            </a:r>
            <a:r>
              <a:rPr lang="ru-RU" sz="2000" dirty="0"/>
              <a:t>на начальных фазах развития эпидемического процесса, обеспечивающих готовность к следующей, более тяжелой фазе, позволяет замедлить динамику эпидемического процесса (растянуть во времени), тем самым ограничить нагрузку на систему здравоохранения, снизить средний показатель летальности от </a:t>
            </a:r>
            <a:r>
              <a:rPr lang="en-US" sz="2000" dirty="0"/>
              <a:t>COVID</a:t>
            </a:r>
            <a:r>
              <a:rPr lang="ru-RU" sz="2000" dirty="0" smtClean="0"/>
              <a:t>-19 и сформировать </a:t>
            </a:r>
            <a:r>
              <a:rPr lang="ru-RU" sz="2000" dirty="0"/>
              <a:t>окно возможностей для организации адекватного медицинского обеспечения населения и защиты групп риска.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60945" y="692727"/>
            <a:ext cx="892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Реализация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опережающего типа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реагирования на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-19 в Российской Федерации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6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352" y="1271306"/>
            <a:ext cx="109169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prstClr val="black"/>
                </a:solidFill>
              </a:rPr>
              <a:t>В целях взаимодействия в сфере обеспечения санитарно-эпидемиологического благополучия и координации деятельности по предупреждению и предотвращению распространения </a:t>
            </a:r>
            <a:r>
              <a:rPr lang="ru-RU" dirty="0" err="1" smtClean="0">
                <a:solidFill>
                  <a:prstClr val="black"/>
                </a:solidFill>
              </a:rPr>
              <a:t>коронавирусной</a:t>
            </a:r>
            <a:r>
              <a:rPr lang="ru-RU" dirty="0" smtClean="0">
                <a:solidFill>
                  <a:prstClr val="black"/>
                </a:solidFill>
              </a:rPr>
              <a:t> инфекции COVID-19 на территории ЕАЭС с января 2020 г. под председательством руководителя </a:t>
            </a:r>
            <a:r>
              <a:rPr lang="ru-RU" dirty="0" err="1" smtClean="0">
                <a:solidFill>
                  <a:prstClr val="black"/>
                </a:solidFill>
              </a:rPr>
              <a:t>Роспотребнадзора</a:t>
            </a:r>
            <a:r>
              <a:rPr lang="ru-RU" dirty="0" smtClean="0">
                <a:solidFill>
                  <a:prstClr val="black"/>
                </a:solidFill>
              </a:rPr>
              <a:t>, Главного государственного санитарного врача Российской Федерации проведено 5 заседаний Совета руководителей уполномоченных органов в области санитарно-эпидемиологического благополучия населения государств-членов Евразийского экономического союза (Совет). В заседаниях Совета приняли участие: главные государственные санитарные врачи Республики Беларусь, Республики Казахстан, представители министерств здравоохранения Республики Армения и </a:t>
            </a:r>
            <a:r>
              <a:rPr lang="ru-RU" dirty="0" err="1" smtClean="0">
                <a:solidFill>
                  <a:prstClr val="black"/>
                </a:solidFill>
              </a:rPr>
              <a:t>Кыргызской</a:t>
            </a:r>
            <a:r>
              <a:rPr lang="ru-RU" dirty="0" smtClean="0">
                <a:solidFill>
                  <a:prstClr val="black"/>
                </a:solidFill>
              </a:rPr>
              <a:t> Республики, Евразийской экономической комиссии, а также специалисты Республики Таджикистан и Республики Узбекистан.</a:t>
            </a:r>
          </a:p>
          <a:p>
            <a:pPr indent="457200" algn="just"/>
            <a:endParaRPr lang="ru-RU" dirty="0" smtClean="0">
              <a:solidFill>
                <a:prstClr val="black"/>
              </a:solidFill>
            </a:endParaRPr>
          </a:p>
          <a:p>
            <a:pPr indent="457200" algn="just"/>
            <a:r>
              <a:rPr lang="ru-RU" dirty="0" smtClean="0">
                <a:solidFill>
                  <a:prstClr val="black"/>
                </a:solidFill>
              </a:rPr>
              <a:t>По </a:t>
            </a:r>
            <a:r>
              <a:rPr lang="ru-RU" dirty="0">
                <a:solidFill>
                  <a:prstClr val="black"/>
                </a:solidFill>
              </a:rPr>
              <a:t>состоянию на 07.04.2020 Федеральная служба по надзору в сфере защиты прав потребителей и благополучия человека оказала безвозмездную помощь 25 странам-партнерам Российской Федерации (Азербайджан, Армения, Беларусь, Венесуэла, Гвинея, Египет, Иран, Казахстан, Киргизия, КНДР, Молдова, Монголия, ОАЭ, Сербия, Таджикистан, Туркменистан, Узбекистан, Япония, </a:t>
            </a:r>
            <a:r>
              <a:rPr lang="ru-RU" dirty="0" err="1">
                <a:solidFill>
                  <a:prstClr val="black"/>
                </a:solidFill>
              </a:rPr>
              <a:t>Доминикана</a:t>
            </a:r>
            <a:r>
              <a:rPr lang="ru-RU" dirty="0">
                <a:solidFill>
                  <a:prstClr val="black"/>
                </a:solidFill>
              </a:rPr>
              <a:t>, Колумбия, Никарагуа, Аргентина, Катар, Сьерра-Леоне), передав им в общей сложности ПЦР тест-систем для обнаружения нового </a:t>
            </a:r>
            <a:r>
              <a:rPr lang="ru-RU" dirty="0" err="1">
                <a:solidFill>
                  <a:prstClr val="black"/>
                </a:solidFill>
              </a:rPr>
              <a:t>коронавируса</a:t>
            </a:r>
            <a:r>
              <a:rPr lang="ru-RU" dirty="0">
                <a:solidFill>
                  <a:prstClr val="black"/>
                </a:solidFill>
              </a:rPr>
              <a:t> SARS-CoV-2 разработки и производства ФБУН ГНЦ ВБ «Вектор» </a:t>
            </a:r>
            <a:r>
              <a:rPr lang="ru-RU" dirty="0" err="1">
                <a:solidFill>
                  <a:prstClr val="black"/>
                </a:solidFill>
              </a:rPr>
              <a:t>Роспотребнадзора</a:t>
            </a:r>
            <a:r>
              <a:rPr lang="ru-RU" dirty="0">
                <a:solidFill>
                  <a:prstClr val="black"/>
                </a:solidFill>
              </a:rPr>
              <a:t> на 270 000 определений.</a:t>
            </a:r>
          </a:p>
          <a:p>
            <a:pPr indent="457200" algn="just"/>
            <a:endParaRPr lang="ru-RU" dirty="0">
              <a:solidFill>
                <a:prstClr val="black"/>
              </a:solidFill>
            </a:endParaRPr>
          </a:p>
          <a:p>
            <a:pPr indent="457200"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7" y="212436"/>
            <a:ext cx="7675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Международное взаимодействие Российской Федерации по вопросам борьбы 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COVID-19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868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517"/>
            <a:ext cx="12192000" cy="62529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77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200"/>
            <a:ext cx="12192000" cy="61976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70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655" y="150552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БЛАГОДАРЮ ЗА ВНИМАНИЕ!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39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1112806" y="5646470"/>
            <a:ext cx="106173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r>
              <a:rPr kumimoji="0" lang="de-DE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Рис</a:t>
            </a:r>
            <a:r>
              <a:rPr kumimoji="0" lang="de-DE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 – 15 </a:t>
            </a:r>
            <a:r>
              <a:rPr kumimoji="0" lang="de-DE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наиболее</a:t>
            </a:r>
            <a:r>
              <a:rPr kumimoji="0" lang="de-DE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поражённых</a:t>
            </a:r>
            <a:r>
              <a:rPr kumimoji="0" lang="de-DE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стран</a:t>
            </a:r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(по общему количеству подтверждённых случаев) на 21.04.2020</a:t>
            </a:r>
            <a:endParaRPr kumimoji="0" lang="ru-RU" altLang="ja-JP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4550" algn="l"/>
              </a:tabLst>
            </a:pP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09" y="279397"/>
            <a:ext cx="10104582" cy="50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0259" y="5832827"/>
            <a:ext cx="7829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– 15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стран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наибольшим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приростом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последние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сутки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21.04.2020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82" y="461818"/>
            <a:ext cx="9439564" cy="537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3268" y="5443593"/>
            <a:ext cx="862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Рис. – Страны с наибольшей летальностью (среди государств с более чем 3000 случаев заболевания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 21.04.2020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965" y="526473"/>
            <a:ext cx="8885380" cy="4917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4050252"/>
              </p:ext>
            </p:extLst>
          </p:nvPr>
        </p:nvGraphicFramePr>
        <p:xfrm>
          <a:off x="473857" y="461665"/>
          <a:ext cx="11175838" cy="6418413"/>
        </p:xfrm>
        <a:graphic>
          <a:graphicData uri="http://schemas.openxmlformats.org/drawingml/2006/table">
            <a:tbl>
              <a:tblPr/>
              <a:tblGrid>
                <a:gridCol w="738567"/>
                <a:gridCol w="2168129"/>
                <a:gridCol w="1630299"/>
                <a:gridCol w="1781563"/>
                <a:gridCol w="1731141"/>
                <a:gridCol w="1636444"/>
                <a:gridCol w="1489695"/>
              </a:tblGrid>
              <a:tr h="963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По состоянию на 19.03.2020</a:t>
                      </a:r>
                      <a:r>
                        <a:rPr lang="ru-RU" sz="2000" kern="150" baseline="0" dirty="0" smtClean="0">
                          <a:latin typeface="Times New Roman"/>
                          <a:ea typeface="Andale Sans UI"/>
                          <a:cs typeface="Tahoma"/>
                        </a:rPr>
                        <a:t> г.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По состоянию на 19.04.2020 г.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Динамика роста числа случаев (во сколько раз)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Страна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Кол</a:t>
                      </a:r>
                      <a:r>
                        <a:rPr lang="ru-RU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-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во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случаев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Кол</a:t>
                      </a:r>
                      <a:r>
                        <a:rPr lang="ru-RU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-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во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случаев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с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летальным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исходом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Кол</a:t>
                      </a:r>
                      <a:r>
                        <a:rPr lang="ru-RU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-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во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случаев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Кол</a:t>
                      </a:r>
                      <a:r>
                        <a:rPr lang="ru-RU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-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во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случаев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с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летальным</a:t>
                      </a:r>
                      <a:r>
                        <a:rPr lang="de-DE" sz="2000" kern="150" dirty="0"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r>
                        <a:rPr lang="de-DE" sz="2000" kern="150" dirty="0" err="1">
                          <a:latin typeface="Times New Roman"/>
                          <a:ea typeface="Andale Sans UI"/>
                          <a:cs typeface="Times New Roman"/>
                        </a:rPr>
                        <a:t>исходом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0" indent="17463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1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Россия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147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2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Армения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110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3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Беларусь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51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4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Молдавия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36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5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Казахстан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35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6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Азербайджан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</a:t>
                      </a: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4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7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Украина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16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8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Узбекистан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18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9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Киргизия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10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Таджикистан</a:t>
                      </a:r>
                      <a:endParaRPr lang="ru-RU" sz="20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11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Туркмения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2000" b="1" kern="1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latin typeface="Times New Roman"/>
                          <a:ea typeface="Andale Sans UI"/>
                          <a:cs typeface="Times New Roman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2000" b="1" kern="1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kern="150" dirty="0">
                          <a:latin typeface="Times New Roman"/>
                          <a:ea typeface="Andale Sans UI"/>
                          <a:cs typeface="Tahoma"/>
                        </a:rPr>
                        <a:t>450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50" dirty="0">
                          <a:solidFill>
                            <a:srgbClr val="C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4</a:t>
                      </a:r>
                      <a:endParaRPr lang="ru-RU" sz="2000" b="1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latin typeface="Times New Roman"/>
                          <a:ea typeface="Andale Sans UI"/>
                          <a:cs typeface="Tahoma"/>
                        </a:rPr>
                        <a:t>61833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50" dirty="0" smtClean="0">
                          <a:solidFill>
                            <a:srgbClr val="C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673</a:t>
                      </a:r>
                      <a:endParaRPr lang="ru-RU" sz="2000" b="1" kern="150" dirty="0">
                        <a:solidFill>
                          <a:srgbClr val="C00000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3858" y="0"/>
            <a:ext cx="987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Динамика числа выявленных случаев в государствах-участниках СНГ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13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12955" y="707923"/>
          <a:ext cx="11120284" cy="595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070" y="221226"/>
            <a:ext cx="927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Количество зарегистрированных случаев на 19 марта и на 19 апреля 2020 г. (логарифмическая шкала)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2E82-7BFA-4BA7-8D21-FE5F64FD7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5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692696"/>
            <a:ext cx="10987283" cy="51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7381" y="188641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Случаев заболевания </a:t>
            </a:r>
            <a:r>
              <a:rPr lang="en-US" sz="3200" b="1" dirty="0"/>
              <a:t>COVID-19</a:t>
            </a:r>
            <a:r>
              <a:rPr lang="ru-RU" sz="3200" b="1" dirty="0" smtClean="0"/>
              <a:t> на 100 тыс. населения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40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692696"/>
            <a:ext cx="10273141" cy="53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7381" y="188641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Летальность при </a:t>
            </a:r>
            <a:r>
              <a:rPr lang="en-US" sz="3200" b="1" dirty="0"/>
              <a:t>COVID-19</a:t>
            </a:r>
            <a:r>
              <a:rPr lang="ru-RU" sz="3200" b="1" dirty="0" smtClean="0"/>
              <a:t>(простой расчёт)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720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2424</Words>
  <Application>Microsoft Office PowerPoint</Application>
  <PresentationFormat>Произвольный</PresentationFormat>
  <Paragraphs>280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2_Тема Office</vt:lpstr>
      <vt:lpstr>1_Тема Office</vt:lpstr>
      <vt:lpstr>Внеочередное   заседание Координационного совета по проблемам санитарной охраны территорий государств-участников СНГ в режиме ВКС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Николаевна Дмитриева</dc:creator>
  <cp:lastModifiedBy>Е. Шамаль</cp:lastModifiedBy>
  <cp:revision>162</cp:revision>
  <cp:lastPrinted>2020-03-19T05:52:51Z</cp:lastPrinted>
  <dcterms:created xsi:type="dcterms:W3CDTF">2020-02-28T10:23:07Z</dcterms:created>
  <dcterms:modified xsi:type="dcterms:W3CDTF">2020-04-21T10:58:40Z</dcterms:modified>
</cp:coreProperties>
</file>